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72" r:id="rId1"/>
  </p:sldMasterIdLst>
  <p:notesMasterIdLst>
    <p:notesMasterId r:id="rId26"/>
  </p:notesMasterIdLst>
  <p:sldIdLst>
    <p:sldId id="272" r:id="rId2"/>
    <p:sldId id="273" r:id="rId3"/>
    <p:sldId id="274" r:id="rId4"/>
    <p:sldId id="275" r:id="rId5"/>
    <p:sldId id="293" r:id="rId6"/>
    <p:sldId id="276" r:id="rId7"/>
    <p:sldId id="277" r:id="rId8"/>
    <p:sldId id="278" r:id="rId9"/>
    <p:sldId id="279" r:id="rId10"/>
    <p:sldId id="280" r:id="rId11"/>
    <p:sldId id="281" r:id="rId12"/>
    <p:sldId id="282" r:id="rId13"/>
    <p:sldId id="283" r:id="rId14"/>
    <p:sldId id="294" r:id="rId15"/>
    <p:sldId id="284" r:id="rId16"/>
    <p:sldId id="285" r:id="rId17"/>
    <p:sldId id="286" r:id="rId18"/>
    <p:sldId id="287" r:id="rId19"/>
    <p:sldId id="288" r:id="rId20"/>
    <p:sldId id="289" r:id="rId21"/>
    <p:sldId id="290" r:id="rId22"/>
    <p:sldId id="291" r:id="rId23"/>
    <p:sldId id="292" r:id="rId24"/>
    <p:sldId id="266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4" pos="240" userDrawn="1">
          <p15:clr>
            <a:srgbClr val="A4A3A4"/>
          </p15:clr>
        </p15:guide>
        <p15:guide id="6" orient="horz" pos="144" userDrawn="1">
          <p15:clr>
            <a:srgbClr val="A4A3A4"/>
          </p15:clr>
        </p15:guide>
        <p15:guide id="7" orient="horz" pos="4104" userDrawn="1">
          <p15:clr>
            <a:srgbClr val="A4A3A4"/>
          </p15:clr>
        </p15:guide>
        <p15:guide id="8" pos="7440" userDrawn="1">
          <p15:clr>
            <a:srgbClr val="A4A3A4"/>
          </p15:clr>
        </p15:guide>
        <p15:guide id="13" orient="horz" pos="1512" userDrawn="1">
          <p15:clr>
            <a:srgbClr val="A4A3A4"/>
          </p15:clr>
        </p15:guide>
        <p15:guide id="17" orient="horz" pos="2376" userDrawn="1">
          <p15:clr>
            <a:srgbClr val="A4A3A4"/>
          </p15:clr>
        </p15:guide>
        <p15:guide id="18" pos="4824" userDrawn="1">
          <p15:clr>
            <a:srgbClr val="A4A3A4"/>
          </p15:clr>
        </p15:guide>
        <p15:guide id="20" pos="2016" userDrawn="1">
          <p15:clr>
            <a:srgbClr val="A4A3A4"/>
          </p15:clr>
        </p15:guide>
        <p15:guide id="21" orient="horz" pos="1680" userDrawn="1">
          <p15:clr>
            <a:srgbClr val="A4A3A4"/>
          </p15:clr>
        </p15:guide>
        <p15:guide id="22" orient="horz" pos="1008" userDrawn="1">
          <p15:clr>
            <a:srgbClr val="A4A3A4"/>
          </p15:clr>
        </p15:guide>
        <p15:guide id="23" pos="408" userDrawn="1">
          <p15:clr>
            <a:srgbClr val="A4A3A4"/>
          </p15:clr>
        </p15:guide>
        <p15:guide id="24" orient="horz" pos="792" userDrawn="1">
          <p15:clr>
            <a:srgbClr val="A4A3A4"/>
          </p15:clr>
        </p15:guide>
        <p15:guide id="25" orient="horz" pos="2760" userDrawn="1">
          <p15:clr>
            <a:srgbClr val="A4A3A4"/>
          </p15:clr>
        </p15:guide>
        <p15:guide id="26" orient="horz" pos="3024" userDrawn="1">
          <p15:clr>
            <a:srgbClr val="A4A3A4"/>
          </p15:clr>
        </p15:guide>
        <p15:guide id="27" pos="3840" userDrawn="1">
          <p15:clr>
            <a:srgbClr val="A4A3A4"/>
          </p15:clr>
        </p15:guide>
        <p15:guide id="28" orient="horz" pos="22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0353F"/>
    <a:srgbClr val="43CDD9"/>
    <a:srgbClr val="667181"/>
    <a:srgbClr val="BABABA"/>
    <a:srgbClr val="DBDBDB"/>
    <a:srgbClr val="85E0E7"/>
    <a:srgbClr val="515A6B"/>
    <a:srgbClr val="AFBBBD"/>
    <a:srgbClr val="8FA0A3"/>
    <a:srgbClr val="5FD6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32" autoAdjust="0"/>
    <p:restoredTop sz="94652" autoAdjust="0"/>
  </p:normalViewPr>
  <p:slideViewPr>
    <p:cSldViewPr snapToGrid="0" showGuides="1">
      <p:cViewPr varScale="1">
        <p:scale>
          <a:sx n="97" d="100"/>
          <a:sy n="97" d="100"/>
        </p:scale>
        <p:origin x="102" y="372"/>
      </p:cViewPr>
      <p:guideLst>
        <p:guide pos="240"/>
        <p:guide orient="horz" pos="144"/>
        <p:guide orient="horz" pos="4104"/>
        <p:guide pos="7440"/>
        <p:guide orient="horz" pos="1512"/>
        <p:guide orient="horz" pos="2376"/>
        <p:guide pos="4824"/>
        <p:guide pos="2016"/>
        <p:guide orient="horz" pos="1680"/>
        <p:guide orient="horz" pos="1008"/>
        <p:guide pos="408"/>
        <p:guide orient="horz" pos="792"/>
        <p:guide orient="horz" pos="2760"/>
        <p:guide orient="horz" pos="3024"/>
        <p:guide pos="3840"/>
        <p:guide orient="horz" pos="22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1C655F-54C7-4D03-AD26-E0C40F01563A}" type="datetimeFigureOut">
              <a:rPr lang="id-ID" smtClean="0"/>
              <a:t>13/01/2021</a:t>
            </a:fld>
            <a:endParaRPr lang="id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d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D34AC2-3728-4A8B-B58F-6888FAEC3D20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0861781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1/13/2021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50581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1/13/2021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95470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1/13/2021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94202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1/13/2021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21315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1/13/2021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23978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1/13/2021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20680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1/13/2021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48359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1/13/2021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56189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1/13/2021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26417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1/13/2021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3288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xmlns="" id="{23B832CC-E04A-47A7-966D-475AEA6409A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89139" y="2491272"/>
            <a:ext cx="2807036" cy="2804628"/>
          </a:xfrm>
          <a:custGeom>
            <a:avLst/>
            <a:gdLst>
              <a:gd name="connsiteX0" fmla="*/ 1406866 w 2807036"/>
              <a:gd name="connsiteY0" fmla="*/ 0 h 2804628"/>
              <a:gd name="connsiteX1" fmla="*/ 2061159 w 2807036"/>
              <a:gd name="connsiteY1" fmla="*/ 271017 h 2804628"/>
              <a:gd name="connsiteX2" fmla="*/ 2542705 w 2807036"/>
              <a:gd name="connsiteY2" fmla="*/ 752562 h 2804628"/>
              <a:gd name="connsiteX3" fmla="*/ 2796783 w 2807036"/>
              <a:gd name="connsiteY3" fmla="*/ 1230127 h 2804628"/>
              <a:gd name="connsiteX4" fmla="*/ 2807036 w 2807036"/>
              <a:gd name="connsiteY4" fmla="*/ 1301178 h 2804628"/>
              <a:gd name="connsiteX5" fmla="*/ 2807036 w 2807036"/>
              <a:gd name="connsiteY5" fmla="*/ 1512532 h 2804628"/>
              <a:gd name="connsiteX6" fmla="*/ 2796783 w 2807036"/>
              <a:gd name="connsiteY6" fmla="*/ 1583584 h 2804628"/>
              <a:gd name="connsiteX7" fmla="*/ 2542705 w 2807036"/>
              <a:gd name="connsiteY7" fmla="*/ 2061148 h 2804628"/>
              <a:gd name="connsiteX8" fmla="*/ 2061149 w 2807036"/>
              <a:gd name="connsiteY8" fmla="*/ 2542704 h 2804628"/>
              <a:gd name="connsiteX9" fmla="*/ 1583585 w 2807036"/>
              <a:gd name="connsiteY9" fmla="*/ 2796782 h 2804628"/>
              <a:gd name="connsiteX10" fmla="*/ 1529213 w 2807036"/>
              <a:gd name="connsiteY10" fmla="*/ 2804628 h 2804628"/>
              <a:gd name="connsiteX11" fmla="*/ 1284499 w 2807036"/>
              <a:gd name="connsiteY11" fmla="*/ 2804628 h 2804628"/>
              <a:gd name="connsiteX12" fmla="*/ 1230128 w 2807036"/>
              <a:gd name="connsiteY12" fmla="*/ 2796782 h 2804628"/>
              <a:gd name="connsiteX13" fmla="*/ 752563 w 2807036"/>
              <a:gd name="connsiteY13" fmla="*/ 2542704 h 2804628"/>
              <a:gd name="connsiteX14" fmla="*/ 271018 w 2807036"/>
              <a:gd name="connsiteY14" fmla="*/ 2061158 h 2804628"/>
              <a:gd name="connsiteX15" fmla="*/ 271018 w 2807036"/>
              <a:gd name="connsiteY15" fmla="*/ 752572 h 2804628"/>
              <a:gd name="connsiteX16" fmla="*/ 752573 w 2807036"/>
              <a:gd name="connsiteY16" fmla="*/ 271017 h 2804628"/>
              <a:gd name="connsiteX17" fmla="*/ 1406866 w 2807036"/>
              <a:gd name="connsiteY17" fmla="*/ 0 h 2804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807036" h="2804628">
                <a:moveTo>
                  <a:pt x="1406866" y="0"/>
                </a:moveTo>
                <a:cubicBezTo>
                  <a:pt x="1643674" y="0"/>
                  <a:pt x="1880481" y="90339"/>
                  <a:pt x="2061159" y="271017"/>
                </a:cubicBezTo>
                <a:lnTo>
                  <a:pt x="2542705" y="752562"/>
                </a:lnTo>
                <a:cubicBezTo>
                  <a:pt x="2678213" y="888071"/>
                  <a:pt x="2762906" y="1055152"/>
                  <a:pt x="2796783" y="1230127"/>
                </a:cubicBezTo>
                <a:lnTo>
                  <a:pt x="2807036" y="1301178"/>
                </a:lnTo>
                <a:lnTo>
                  <a:pt x="2807036" y="1512532"/>
                </a:lnTo>
                <a:lnTo>
                  <a:pt x="2796783" y="1583584"/>
                </a:lnTo>
                <a:cubicBezTo>
                  <a:pt x="2762906" y="1758558"/>
                  <a:pt x="2678213" y="1925640"/>
                  <a:pt x="2542705" y="2061148"/>
                </a:cubicBezTo>
                <a:lnTo>
                  <a:pt x="2061149" y="2542704"/>
                </a:lnTo>
                <a:cubicBezTo>
                  <a:pt x="1925641" y="2678212"/>
                  <a:pt x="1758559" y="2762905"/>
                  <a:pt x="1583585" y="2796782"/>
                </a:cubicBezTo>
                <a:lnTo>
                  <a:pt x="1529213" y="2804628"/>
                </a:lnTo>
                <a:lnTo>
                  <a:pt x="1284499" y="2804628"/>
                </a:lnTo>
                <a:lnTo>
                  <a:pt x="1230128" y="2796782"/>
                </a:lnTo>
                <a:cubicBezTo>
                  <a:pt x="1055153" y="2762905"/>
                  <a:pt x="888072" y="2678212"/>
                  <a:pt x="752563" y="2542704"/>
                </a:cubicBezTo>
                <a:lnTo>
                  <a:pt x="271018" y="2061158"/>
                </a:lnTo>
                <a:cubicBezTo>
                  <a:pt x="-90339" y="1699802"/>
                  <a:pt x="-90339" y="1113928"/>
                  <a:pt x="271018" y="752572"/>
                </a:cubicBezTo>
                <a:lnTo>
                  <a:pt x="752573" y="271017"/>
                </a:lnTo>
                <a:cubicBezTo>
                  <a:pt x="933252" y="90339"/>
                  <a:pt x="1170059" y="0"/>
                  <a:pt x="140686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1/13/2021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Freeform: Shape 7">
            <a:extLst>
              <a:ext uri="{FF2B5EF4-FFF2-40B4-BE49-F238E27FC236}">
                <a16:creationId xmlns:a16="http://schemas.microsoft.com/office/drawing/2014/main" xmlns="" id="{23B832CC-E04A-47A7-966D-475AEA6409A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125882" y="2491272"/>
            <a:ext cx="2807036" cy="2804628"/>
          </a:xfrm>
          <a:custGeom>
            <a:avLst/>
            <a:gdLst>
              <a:gd name="connsiteX0" fmla="*/ 1406866 w 2807036"/>
              <a:gd name="connsiteY0" fmla="*/ 0 h 2804628"/>
              <a:gd name="connsiteX1" fmla="*/ 2061159 w 2807036"/>
              <a:gd name="connsiteY1" fmla="*/ 271017 h 2804628"/>
              <a:gd name="connsiteX2" fmla="*/ 2542705 w 2807036"/>
              <a:gd name="connsiteY2" fmla="*/ 752562 h 2804628"/>
              <a:gd name="connsiteX3" fmla="*/ 2796783 w 2807036"/>
              <a:gd name="connsiteY3" fmla="*/ 1230127 h 2804628"/>
              <a:gd name="connsiteX4" fmla="*/ 2807036 w 2807036"/>
              <a:gd name="connsiteY4" fmla="*/ 1301178 h 2804628"/>
              <a:gd name="connsiteX5" fmla="*/ 2807036 w 2807036"/>
              <a:gd name="connsiteY5" fmla="*/ 1512532 h 2804628"/>
              <a:gd name="connsiteX6" fmla="*/ 2796783 w 2807036"/>
              <a:gd name="connsiteY6" fmla="*/ 1583584 h 2804628"/>
              <a:gd name="connsiteX7" fmla="*/ 2542705 w 2807036"/>
              <a:gd name="connsiteY7" fmla="*/ 2061148 h 2804628"/>
              <a:gd name="connsiteX8" fmla="*/ 2061149 w 2807036"/>
              <a:gd name="connsiteY8" fmla="*/ 2542704 h 2804628"/>
              <a:gd name="connsiteX9" fmla="*/ 1583585 w 2807036"/>
              <a:gd name="connsiteY9" fmla="*/ 2796782 h 2804628"/>
              <a:gd name="connsiteX10" fmla="*/ 1529213 w 2807036"/>
              <a:gd name="connsiteY10" fmla="*/ 2804628 h 2804628"/>
              <a:gd name="connsiteX11" fmla="*/ 1284499 w 2807036"/>
              <a:gd name="connsiteY11" fmla="*/ 2804628 h 2804628"/>
              <a:gd name="connsiteX12" fmla="*/ 1230128 w 2807036"/>
              <a:gd name="connsiteY12" fmla="*/ 2796782 h 2804628"/>
              <a:gd name="connsiteX13" fmla="*/ 752563 w 2807036"/>
              <a:gd name="connsiteY13" fmla="*/ 2542704 h 2804628"/>
              <a:gd name="connsiteX14" fmla="*/ 271018 w 2807036"/>
              <a:gd name="connsiteY14" fmla="*/ 2061158 h 2804628"/>
              <a:gd name="connsiteX15" fmla="*/ 271018 w 2807036"/>
              <a:gd name="connsiteY15" fmla="*/ 752572 h 2804628"/>
              <a:gd name="connsiteX16" fmla="*/ 752573 w 2807036"/>
              <a:gd name="connsiteY16" fmla="*/ 271017 h 2804628"/>
              <a:gd name="connsiteX17" fmla="*/ 1406866 w 2807036"/>
              <a:gd name="connsiteY17" fmla="*/ 0 h 2804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807036" h="2804628">
                <a:moveTo>
                  <a:pt x="1406866" y="0"/>
                </a:moveTo>
                <a:cubicBezTo>
                  <a:pt x="1643674" y="0"/>
                  <a:pt x="1880481" y="90339"/>
                  <a:pt x="2061159" y="271017"/>
                </a:cubicBezTo>
                <a:lnTo>
                  <a:pt x="2542705" y="752562"/>
                </a:lnTo>
                <a:cubicBezTo>
                  <a:pt x="2678213" y="888071"/>
                  <a:pt x="2762906" y="1055152"/>
                  <a:pt x="2796783" y="1230127"/>
                </a:cubicBezTo>
                <a:lnTo>
                  <a:pt x="2807036" y="1301178"/>
                </a:lnTo>
                <a:lnTo>
                  <a:pt x="2807036" y="1512532"/>
                </a:lnTo>
                <a:lnTo>
                  <a:pt x="2796783" y="1583584"/>
                </a:lnTo>
                <a:cubicBezTo>
                  <a:pt x="2762906" y="1758558"/>
                  <a:pt x="2678213" y="1925640"/>
                  <a:pt x="2542705" y="2061148"/>
                </a:cubicBezTo>
                <a:lnTo>
                  <a:pt x="2061149" y="2542704"/>
                </a:lnTo>
                <a:cubicBezTo>
                  <a:pt x="1925641" y="2678212"/>
                  <a:pt x="1758559" y="2762905"/>
                  <a:pt x="1583585" y="2796782"/>
                </a:cubicBezTo>
                <a:lnTo>
                  <a:pt x="1529213" y="2804628"/>
                </a:lnTo>
                <a:lnTo>
                  <a:pt x="1284499" y="2804628"/>
                </a:lnTo>
                <a:lnTo>
                  <a:pt x="1230128" y="2796782"/>
                </a:lnTo>
                <a:cubicBezTo>
                  <a:pt x="1055153" y="2762905"/>
                  <a:pt x="888072" y="2678212"/>
                  <a:pt x="752563" y="2542704"/>
                </a:cubicBezTo>
                <a:lnTo>
                  <a:pt x="271018" y="2061158"/>
                </a:lnTo>
                <a:cubicBezTo>
                  <a:pt x="-90339" y="1699802"/>
                  <a:pt x="-90339" y="1113928"/>
                  <a:pt x="271018" y="752572"/>
                </a:cubicBezTo>
                <a:lnTo>
                  <a:pt x="752573" y="271017"/>
                </a:lnTo>
                <a:cubicBezTo>
                  <a:pt x="933252" y="90339"/>
                  <a:pt x="1170059" y="0"/>
                  <a:pt x="140686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7" name="Freeform: Shape 7">
            <a:extLst>
              <a:ext uri="{FF2B5EF4-FFF2-40B4-BE49-F238E27FC236}">
                <a16:creationId xmlns:a16="http://schemas.microsoft.com/office/drawing/2014/main" xmlns="" id="{23B832CC-E04A-47A7-966D-475AEA6409A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252396" y="2491272"/>
            <a:ext cx="2807036" cy="2804628"/>
          </a:xfrm>
          <a:custGeom>
            <a:avLst/>
            <a:gdLst>
              <a:gd name="connsiteX0" fmla="*/ 1406866 w 2807036"/>
              <a:gd name="connsiteY0" fmla="*/ 0 h 2804628"/>
              <a:gd name="connsiteX1" fmla="*/ 2061159 w 2807036"/>
              <a:gd name="connsiteY1" fmla="*/ 271017 h 2804628"/>
              <a:gd name="connsiteX2" fmla="*/ 2542705 w 2807036"/>
              <a:gd name="connsiteY2" fmla="*/ 752562 h 2804628"/>
              <a:gd name="connsiteX3" fmla="*/ 2796783 w 2807036"/>
              <a:gd name="connsiteY3" fmla="*/ 1230127 h 2804628"/>
              <a:gd name="connsiteX4" fmla="*/ 2807036 w 2807036"/>
              <a:gd name="connsiteY4" fmla="*/ 1301178 h 2804628"/>
              <a:gd name="connsiteX5" fmla="*/ 2807036 w 2807036"/>
              <a:gd name="connsiteY5" fmla="*/ 1512532 h 2804628"/>
              <a:gd name="connsiteX6" fmla="*/ 2796783 w 2807036"/>
              <a:gd name="connsiteY6" fmla="*/ 1583584 h 2804628"/>
              <a:gd name="connsiteX7" fmla="*/ 2542705 w 2807036"/>
              <a:gd name="connsiteY7" fmla="*/ 2061148 h 2804628"/>
              <a:gd name="connsiteX8" fmla="*/ 2061149 w 2807036"/>
              <a:gd name="connsiteY8" fmla="*/ 2542704 h 2804628"/>
              <a:gd name="connsiteX9" fmla="*/ 1583585 w 2807036"/>
              <a:gd name="connsiteY9" fmla="*/ 2796782 h 2804628"/>
              <a:gd name="connsiteX10" fmla="*/ 1529213 w 2807036"/>
              <a:gd name="connsiteY10" fmla="*/ 2804628 h 2804628"/>
              <a:gd name="connsiteX11" fmla="*/ 1284499 w 2807036"/>
              <a:gd name="connsiteY11" fmla="*/ 2804628 h 2804628"/>
              <a:gd name="connsiteX12" fmla="*/ 1230128 w 2807036"/>
              <a:gd name="connsiteY12" fmla="*/ 2796782 h 2804628"/>
              <a:gd name="connsiteX13" fmla="*/ 752563 w 2807036"/>
              <a:gd name="connsiteY13" fmla="*/ 2542704 h 2804628"/>
              <a:gd name="connsiteX14" fmla="*/ 271018 w 2807036"/>
              <a:gd name="connsiteY14" fmla="*/ 2061158 h 2804628"/>
              <a:gd name="connsiteX15" fmla="*/ 271018 w 2807036"/>
              <a:gd name="connsiteY15" fmla="*/ 752572 h 2804628"/>
              <a:gd name="connsiteX16" fmla="*/ 752573 w 2807036"/>
              <a:gd name="connsiteY16" fmla="*/ 271017 h 2804628"/>
              <a:gd name="connsiteX17" fmla="*/ 1406866 w 2807036"/>
              <a:gd name="connsiteY17" fmla="*/ 0 h 2804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807036" h="2804628">
                <a:moveTo>
                  <a:pt x="1406866" y="0"/>
                </a:moveTo>
                <a:cubicBezTo>
                  <a:pt x="1643674" y="0"/>
                  <a:pt x="1880481" y="90339"/>
                  <a:pt x="2061159" y="271017"/>
                </a:cubicBezTo>
                <a:lnTo>
                  <a:pt x="2542705" y="752562"/>
                </a:lnTo>
                <a:cubicBezTo>
                  <a:pt x="2678213" y="888071"/>
                  <a:pt x="2762906" y="1055152"/>
                  <a:pt x="2796783" y="1230127"/>
                </a:cubicBezTo>
                <a:lnTo>
                  <a:pt x="2807036" y="1301178"/>
                </a:lnTo>
                <a:lnTo>
                  <a:pt x="2807036" y="1512532"/>
                </a:lnTo>
                <a:lnTo>
                  <a:pt x="2796783" y="1583584"/>
                </a:lnTo>
                <a:cubicBezTo>
                  <a:pt x="2762906" y="1758558"/>
                  <a:pt x="2678213" y="1925640"/>
                  <a:pt x="2542705" y="2061148"/>
                </a:cubicBezTo>
                <a:lnTo>
                  <a:pt x="2061149" y="2542704"/>
                </a:lnTo>
                <a:cubicBezTo>
                  <a:pt x="1925641" y="2678212"/>
                  <a:pt x="1758559" y="2762905"/>
                  <a:pt x="1583585" y="2796782"/>
                </a:cubicBezTo>
                <a:lnTo>
                  <a:pt x="1529213" y="2804628"/>
                </a:lnTo>
                <a:lnTo>
                  <a:pt x="1284499" y="2804628"/>
                </a:lnTo>
                <a:lnTo>
                  <a:pt x="1230128" y="2796782"/>
                </a:lnTo>
                <a:cubicBezTo>
                  <a:pt x="1055153" y="2762905"/>
                  <a:pt x="888072" y="2678212"/>
                  <a:pt x="752563" y="2542704"/>
                </a:cubicBezTo>
                <a:lnTo>
                  <a:pt x="271018" y="2061158"/>
                </a:lnTo>
                <a:cubicBezTo>
                  <a:pt x="-90339" y="1699802"/>
                  <a:pt x="-90339" y="1113928"/>
                  <a:pt x="271018" y="752572"/>
                </a:cubicBezTo>
                <a:lnTo>
                  <a:pt x="752573" y="271017"/>
                </a:lnTo>
                <a:cubicBezTo>
                  <a:pt x="933252" y="90339"/>
                  <a:pt x="1170059" y="0"/>
                  <a:pt x="140686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 dirty="0" smtClean="0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69959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1/13/2021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1594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F96FE2-9E77-4834-9C6B-212E1056298F}" type="datetimeFigureOut">
              <a:rPr lang="en-US" smtClean="0"/>
              <a:t>1/13/2021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47593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4" r:id="rId8"/>
    <p:sldLayoutId id="2147483680" r:id="rId9"/>
    <p:sldLayoutId id="2147483681" r:id="rId10"/>
    <p:sldLayoutId id="2147483682" r:id="rId11"/>
    <p:sldLayoutId id="214748368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91884" y="962137"/>
            <a:ext cx="11627451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3600" b="1" dirty="0">
                <a:solidFill>
                  <a:schemeClr val="bg1"/>
                </a:solidFill>
                <a:latin typeface="+mj-lt"/>
              </a:rPr>
              <a:t>Selecting Optimal Location for Pizzeria Restaurant</a:t>
            </a:r>
          </a:p>
          <a:p>
            <a:pPr algn="ctr">
              <a:tabLst>
                <a:tab pos="347663" algn="l"/>
              </a:tabLst>
            </a:pPr>
            <a:r>
              <a:rPr lang="en-US" sz="3600" b="1" dirty="0">
                <a:solidFill>
                  <a:schemeClr val="bg1"/>
                </a:solidFill>
                <a:latin typeface="+mj-lt"/>
              </a:rPr>
              <a:t>in the Sacramento Region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570527" y="5736017"/>
            <a:ext cx="2133597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b="1" dirty="0" smtClean="0">
                <a:solidFill>
                  <a:schemeClr val="bg1"/>
                </a:solidFill>
                <a:latin typeface="+mj-lt"/>
              </a:rPr>
              <a:t>Michael K. Christoff</a:t>
            </a:r>
          </a:p>
          <a:p>
            <a:pPr algn="ctr">
              <a:tabLst>
                <a:tab pos="347663" algn="l"/>
              </a:tabLst>
            </a:pPr>
            <a:r>
              <a:rPr lang="en-US" b="1" dirty="0" smtClean="0">
                <a:solidFill>
                  <a:schemeClr val="bg1"/>
                </a:solidFill>
                <a:latin typeface="+mj-lt"/>
              </a:rPr>
              <a:t>January </a:t>
            </a:r>
            <a:r>
              <a:rPr lang="en-US" b="1" dirty="0" smtClean="0">
                <a:solidFill>
                  <a:schemeClr val="bg1"/>
                </a:solidFill>
                <a:latin typeface="+mj-lt"/>
              </a:rPr>
              <a:t>2021 </a:t>
            </a:r>
            <a:endParaRPr lang="en-US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73726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65018" y="593766"/>
            <a:ext cx="107709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/>
              <a:t>Methodology     </a:t>
            </a:r>
            <a:r>
              <a:rPr lang="en-US" sz="2400" b="1" dirty="0"/>
              <a:t>C</a:t>
            </a:r>
            <a:r>
              <a:rPr lang="en-US" sz="2400" b="1" dirty="0" smtClean="0"/>
              <a:t>ities outside </a:t>
            </a:r>
            <a:r>
              <a:rPr lang="en-US" sz="2400" b="1" dirty="0" smtClean="0"/>
              <a:t>Sacramento, Population Charts</a:t>
            </a:r>
            <a:endParaRPr lang="en-US" sz="1600" b="1" dirty="0"/>
          </a:p>
        </p:txBody>
      </p:sp>
      <p:pic>
        <p:nvPicPr>
          <p:cNvPr id="6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522513" y="1597842"/>
            <a:ext cx="4940135" cy="4494961"/>
          </a:xfrm>
          <a:prstGeom prst="rect">
            <a:avLst/>
          </a:prstGeom>
        </p:spPr>
      </p:pic>
      <p:pic>
        <p:nvPicPr>
          <p:cNvPr id="8" name="Picture 7"/>
          <p:cNvPicPr/>
          <p:nvPr/>
        </p:nvPicPr>
        <p:blipFill>
          <a:blip r:embed="rId3"/>
          <a:stretch>
            <a:fillRect/>
          </a:stretch>
        </p:blipFill>
        <p:spPr>
          <a:xfrm>
            <a:off x="5605152" y="1597842"/>
            <a:ext cx="5237019" cy="4553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762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65018" y="593766"/>
            <a:ext cx="107709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/>
              <a:t>Methodology   </a:t>
            </a:r>
            <a:r>
              <a:rPr lang="en-US" sz="2400" b="1" dirty="0" smtClean="0"/>
              <a:t>Cities </a:t>
            </a:r>
            <a:r>
              <a:rPr lang="en-US" sz="2400" b="1" dirty="0" smtClean="0"/>
              <a:t>outside </a:t>
            </a:r>
            <a:r>
              <a:rPr lang="en-US" sz="2400" b="1" dirty="0" smtClean="0"/>
              <a:t>Sacramento, Median </a:t>
            </a:r>
            <a:r>
              <a:rPr lang="en-US" sz="2400" b="1" dirty="0" smtClean="0"/>
              <a:t>Family </a:t>
            </a:r>
            <a:r>
              <a:rPr lang="en-US" sz="2400" b="1" dirty="0" smtClean="0"/>
              <a:t>Income Charts</a:t>
            </a:r>
            <a:endParaRPr lang="en-US" sz="1600" b="1" dirty="0"/>
          </a:p>
        </p:txBody>
      </p:sp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665018" y="1464546"/>
            <a:ext cx="5082639" cy="4556244"/>
          </a:xfrm>
          <a:prstGeom prst="rect">
            <a:avLst/>
          </a:prstGeom>
        </p:spPr>
      </p:pic>
      <p:pic>
        <p:nvPicPr>
          <p:cNvPr id="7" name="Picture 6"/>
          <p:cNvPicPr/>
          <p:nvPr/>
        </p:nvPicPr>
        <p:blipFill>
          <a:blip r:embed="rId3"/>
          <a:stretch>
            <a:fillRect/>
          </a:stretch>
        </p:blipFill>
        <p:spPr>
          <a:xfrm>
            <a:off x="5913911" y="1464546"/>
            <a:ext cx="4975761" cy="4556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67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65018" y="593766"/>
            <a:ext cx="107709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/>
              <a:t>Methodology     </a:t>
            </a:r>
            <a:r>
              <a:rPr lang="en-US" sz="2400" b="1" dirty="0"/>
              <a:t>C</a:t>
            </a:r>
            <a:r>
              <a:rPr lang="en-US" sz="2400" b="1" dirty="0" smtClean="0"/>
              <a:t>ities outside </a:t>
            </a:r>
            <a:r>
              <a:rPr lang="en-US" sz="2400" b="1" dirty="0" smtClean="0"/>
              <a:t>Sacramento, Scatterplot Chart</a:t>
            </a:r>
            <a:endParaRPr lang="en-US" sz="1600" b="1" dirty="0"/>
          </a:p>
        </p:txBody>
      </p:sp>
      <p:pic>
        <p:nvPicPr>
          <p:cNvPr id="6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1687284" y="1408529"/>
            <a:ext cx="8050481" cy="5111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176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65018" y="593766"/>
            <a:ext cx="107709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/>
              <a:t>Methodology     </a:t>
            </a:r>
            <a:r>
              <a:rPr lang="en-US" sz="2400" b="1" dirty="0"/>
              <a:t>C</a:t>
            </a:r>
            <a:r>
              <a:rPr lang="en-US" sz="2400" b="1" dirty="0" smtClean="0"/>
              <a:t>ities outside Sacramento, K-means </a:t>
            </a:r>
            <a:r>
              <a:rPr lang="en-US" sz="2400" b="1" dirty="0" smtClean="0"/>
              <a:t>DataFrame</a:t>
            </a:r>
            <a:endParaRPr lang="en-US" sz="16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135" y="1474583"/>
            <a:ext cx="8970595" cy="4954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761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65018" y="593766"/>
            <a:ext cx="107709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/>
              <a:t>Methodology     </a:t>
            </a:r>
            <a:r>
              <a:rPr lang="en-US" sz="2400" b="1" dirty="0"/>
              <a:t>C</a:t>
            </a:r>
            <a:r>
              <a:rPr lang="en-US" sz="2400" b="1" dirty="0" smtClean="0"/>
              <a:t>ities outside Sacramento, K-means </a:t>
            </a:r>
            <a:r>
              <a:rPr lang="en-US" sz="2400" b="1" dirty="0" smtClean="0"/>
              <a:t>Clustered map</a:t>
            </a:r>
            <a:endParaRPr lang="en-US" sz="16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7900" y="1437548"/>
            <a:ext cx="8836138" cy="5255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687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65018" y="593766"/>
            <a:ext cx="107709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/>
              <a:t>Methodology     </a:t>
            </a:r>
            <a:r>
              <a:rPr lang="en-US" sz="2400" b="1" dirty="0"/>
              <a:t>C</a:t>
            </a:r>
            <a:r>
              <a:rPr lang="en-US" sz="2400" b="1" dirty="0" smtClean="0"/>
              <a:t>ities outside Sacramento, Cluster 1</a:t>
            </a:r>
            <a:endParaRPr lang="en-US" sz="1600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430" y="1816306"/>
            <a:ext cx="8499603" cy="2613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892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65018" y="593766"/>
            <a:ext cx="107709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/>
              <a:t>Methodology     </a:t>
            </a:r>
            <a:r>
              <a:rPr lang="en-US" sz="2400" b="1" dirty="0"/>
              <a:t>C</a:t>
            </a:r>
            <a:r>
              <a:rPr lang="en-US" sz="2400" b="1" dirty="0" smtClean="0"/>
              <a:t>ities outside Sacramento, Cluster 2</a:t>
            </a:r>
            <a:endParaRPr lang="en-US" sz="16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1765" y="1532040"/>
            <a:ext cx="8974737" cy="4607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07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65018" y="593766"/>
            <a:ext cx="107709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/>
              <a:t>Methodology     </a:t>
            </a:r>
            <a:r>
              <a:rPr lang="en-US" sz="2400" b="1" dirty="0"/>
              <a:t>C</a:t>
            </a:r>
            <a:r>
              <a:rPr lang="en-US" sz="2400" b="1" dirty="0" smtClean="0"/>
              <a:t>ities outside Sacramento, Cluster 3, 4 &amp; 5</a:t>
            </a:r>
            <a:endParaRPr lang="en-US" sz="16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5050" y="1420464"/>
            <a:ext cx="7059679" cy="182904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5051" y="3368324"/>
            <a:ext cx="7059679" cy="333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157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65018" y="593766"/>
            <a:ext cx="107709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/>
              <a:t>Results       </a:t>
            </a:r>
            <a:r>
              <a:rPr lang="en-US" sz="2400" b="1" dirty="0" smtClean="0"/>
              <a:t>Within </a:t>
            </a:r>
            <a:r>
              <a:rPr lang="en-US" sz="2400" b="1" dirty="0"/>
              <a:t>city of </a:t>
            </a:r>
            <a:r>
              <a:rPr lang="en-US" sz="2400" b="1" dirty="0" smtClean="0"/>
              <a:t>Sacramento</a:t>
            </a:r>
            <a:endParaRPr lang="en-US" sz="24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3461" y="4290252"/>
            <a:ext cx="8559160" cy="256774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30942" y="1391263"/>
            <a:ext cx="465065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There were 545 venues and 120 unique venue categories found within 500 feet of all 13 attractions within the city of Sacramento. </a:t>
            </a:r>
            <a:br>
              <a:rPr lang="en-US" b="1" dirty="0"/>
            </a:b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Capital Park (97) and the Cathedral (69) contained the most unique venue categories, while the Automobile Museum (4) and Bike Trail (13) represented the least.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574889" y="1391264"/>
            <a:ext cx="602324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/>
              <a:t>Cluster </a:t>
            </a:r>
            <a:r>
              <a:rPr lang="en-US" b="1" dirty="0"/>
              <a:t>2 Capital Area seemed to have the bulk of the neighborhoods closest to the city center, while the other clusters were outside the city center in areas with a lower number of unique vendor categories.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Three clusters (clusters 1, 3 and 4) did not contain Pizzerias within 500 ft. of the neighborhood center.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65896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65018" y="593766"/>
            <a:ext cx="107709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/>
              <a:t>Results       </a:t>
            </a:r>
            <a:r>
              <a:rPr lang="en-US" sz="2400" b="1" dirty="0" smtClean="0"/>
              <a:t>Cities outside </a:t>
            </a:r>
            <a:r>
              <a:rPr lang="en-US" sz="2400" b="1" dirty="0" smtClean="0"/>
              <a:t>Sacramento</a:t>
            </a:r>
            <a:endParaRPr lang="en-US" sz="2400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7461" y="3731668"/>
            <a:ext cx="5424539" cy="312633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12954" y="1490793"/>
            <a:ext cx="5889523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b="1" dirty="0" smtClean="0"/>
              <a:t>1,671 </a:t>
            </a:r>
            <a:r>
              <a:rPr lang="en-US" sz="1600" b="1" dirty="0"/>
              <a:t>venues and 219 unique venue categories </a:t>
            </a:r>
            <a:r>
              <a:rPr lang="en-US" sz="1600" b="1" dirty="0" smtClean="0"/>
              <a:t>within </a:t>
            </a:r>
            <a:r>
              <a:rPr lang="en-US" sz="1600" b="1" dirty="0"/>
              <a:t>1 mile of </a:t>
            </a:r>
            <a:r>
              <a:rPr lang="en-US" sz="1600" b="1" dirty="0" smtClean="0"/>
              <a:t>each of the 20 </a:t>
            </a:r>
            <a:r>
              <a:rPr lang="en-US" sz="1600" b="1" dirty="0"/>
              <a:t>cities outside Sacramento. </a:t>
            </a:r>
            <a:r>
              <a:rPr lang="en-US" sz="1600" b="1" dirty="0" smtClean="0"/>
              <a:t/>
            </a:r>
            <a:br>
              <a:rPr lang="en-US" sz="1600" b="1" dirty="0" smtClean="0"/>
            </a:br>
            <a:endParaRPr lang="en-US" sz="1600" b="1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b="1" dirty="0" smtClean="0"/>
              <a:t>There were 9 cities that reached the 100 search limit of unique venues within 1 mile, while Galt (41) and Live Oak (10) had the fewest.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600" b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b="1" dirty="0"/>
              <a:t>Elk Grove (174,775) and Roseville (141,500) had the highest population while Live Oaks (8,912) and Loomis (6,866) had the least.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600" b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b="1" dirty="0"/>
              <a:t>Folsom (114,405), Elk Grove (93,780) and Rocklin (98,566) had the highest median family income while Grass Valley (37,548) and Marysville (44,839) had the least.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600" b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b="1" dirty="0"/>
              <a:t>The majority of median family income was between just under $60,000 and just under $90,000, with the full range from $37,548 to $114,405</a:t>
            </a:r>
            <a:r>
              <a:rPr lang="en-US" sz="1600" b="1" dirty="0" smtClean="0"/>
              <a:t>.</a:t>
            </a:r>
            <a:br>
              <a:rPr lang="en-US" sz="1600" b="1" dirty="0" smtClean="0"/>
            </a:br>
            <a:endParaRPr lang="en-US" sz="1600" b="1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b="1" dirty="0"/>
              <a:t>Median family income between just under $60,000 and just under $90,000, with the full range from $37,548 to $114,405</a:t>
            </a:r>
            <a:r>
              <a:rPr lang="en-US" sz="1600" b="1" dirty="0" smtClean="0"/>
              <a:t>.</a:t>
            </a:r>
            <a:endParaRPr lang="en-US" sz="16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6302477" y="1490793"/>
            <a:ext cx="588952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b="1" dirty="0"/>
              <a:t>P</a:t>
            </a:r>
            <a:r>
              <a:rPr lang="en-US" sz="1600" b="1" dirty="0" smtClean="0"/>
              <a:t>opulations </a:t>
            </a:r>
            <a:r>
              <a:rPr lang="en-US" sz="1600" b="1" dirty="0"/>
              <a:t>between just under 25,000 and just under 75,000, with the full range from 6,866 to 274,775. </a:t>
            </a:r>
            <a:r>
              <a:rPr lang="en-US" sz="1600" b="1" dirty="0" smtClean="0"/>
              <a:t/>
            </a:r>
            <a:br>
              <a:rPr lang="en-US" sz="1600" b="1" dirty="0" smtClean="0"/>
            </a:br>
            <a:endParaRPr lang="en-US" sz="1600" b="1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b="1" dirty="0"/>
              <a:t>E</a:t>
            </a:r>
            <a:r>
              <a:rPr lang="en-US" sz="1600" b="1" dirty="0" smtClean="0"/>
              <a:t>ight </a:t>
            </a:r>
            <a:r>
              <a:rPr lang="en-US" sz="1600" b="1" dirty="0"/>
              <a:t>(8) cities in the results with less than 25,000 population.</a:t>
            </a:r>
          </a:p>
          <a:p>
            <a:r>
              <a:rPr lang="en-US" sz="1600" b="1" dirty="0"/>
              <a:t> 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b="1" dirty="0" smtClean="0"/>
              <a:t>Positive </a:t>
            </a:r>
            <a:r>
              <a:rPr lang="en-US" sz="1600" b="1" dirty="0"/>
              <a:t>correlation between population and median family </a:t>
            </a:r>
            <a:r>
              <a:rPr lang="en-US" sz="1600" b="1" dirty="0" smtClean="0"/>
              <a:t>income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527894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6997" y="2409648"/>
            <a:ext cx="6216732" cy="352559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65019" y="2409648"/>
            <a:ext cx="36576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The ideal location</a:t>
            </a:r>
          </a:p>
          <a:p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High traffic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Growing region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Minimize competition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Close to attractions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Cost of retail space not a factor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b="1" dirty="0" smtClean="0"/>
              <a:t>Ideal options to explore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Within </a:t>
            </a:r>
            <a:r>
              <a:rPr lang="en-US" dirty="0" smtClean="0"/>
              <a:t>city of Sacramento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Cities outside Sacramento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65018" y="593766"/>
            <a:ext cx="10770919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Introduction</a:t>
            </a:r>
          </a:p>
          <a:p>
            <a:endParaRPr lang="en-US" dirty="0" smtClean="0"/>
          </a:p>
          <a:p>
            <a:r>
              <a:rPr lang="en-US" sz="2400" b="1" dirty="0" smtClean="0"/>
              <a:t>Which regions of Sacramento would </a:t>
            </a:r>
            <a:r>
              <a:rPr lang="en-US" sz="2400" b="1" dirty="0"/>
              <a:t>be an ideal spot for their new </a:t>
            </a:r>
            <a:r>
              <a:rPr lang="en-US" sz="2400" b="1" dirty="0" smtClean="0"/>
              <a:t>Pizzeria? 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646433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65018" y="593766"/>
            <a:ext cx="107709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/>
              <a:t>Discussion       </a:t>
            </a:r>
            <a:r>
              <a:rPr lang="en-US" sz="2400" b="1" dirty="0" smtClean="0"/>
              <a:t>Within city </a:t>
            </a:r>
            <a:r>
              <a:rPr lang="en-US" sz="2400" b="1" dirty="0"/>
              <a:t>of </a:t>
            </a:r>
            <a:r>
              <a:rPr lang="en-US" sz="2400" b="1" dirty="0" smtClean="0"/>
              <a:t>Sacramento</a:t>
            </a:r>
            <a:endParaRPr lang="en-US" sz="2400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8343" y="2206515"/>
            <a:ext cx="3724894" cy="465148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018" y="1553035"/>
            <a:ext cx="6920508" cy="3953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098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65018" y="593766"/>
            <a:ext cx="107709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/>
              <a:t>Discussion       </a:t>
            </a:r>
            <a:r>
              <a:rPr lang="en-US" sz="2400" b="1" dirty="0" smtClean="0"/>
              <a:t>Cities outside Sacramento</a:t>
            </a:r>
            <a:endParaRPr lang="en-US" sz="24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4780" y="3628409"/>
            <a:ext cx="4527220" cy="282154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018" y="1583607"/>
            <a:ext cx="6863632" cy="3715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598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65018" y="593766"/>
            <a:ext cx="107709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/>
              <a:t>Conclusion       </a:t>
            </a:r>
            <a:r>
              <a:rPr lang="en-US" sz="2400" b="1" dirty="0" smtClean="0"/>
              <a:t>Within city of Sacramento</a:t>
            </a:r>
            <a:endParaRPr lang="en-US" sz="24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2258" y="3803687"/>
            <a:ext cx="4589814" cy="305431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018" y="1577924"/>
            <a:ext cx="8713296" cy="1971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199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65018" y="593766"/>
            <a:ext cx="107709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/>
              <a:t>Conclusion       </a:t>
            </a:r>
            <a:r>
              <a:rPr lang="en-US" sz="2400" b="1" dirty="0" smtClean="0"/>
              <a:t>Cities outside Sacramento</a:t>
            </a:r>
            <a:endParaRPr lang="en-US" sz="24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9964" y="3933416"/>
            <a:ext cx="4491902" cy="292458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017" y="1592519"/>
            <a:ext cx="8781159" cy="1966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012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56" y="0"/>
            <a:ext cx="12193755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0">
            <a:gsLst>
              <a:gs pos="100000">
                <a:srgbClr val="1F2229">
                  <a:alpha val="60000"/>
                </a:srgbClr>
              </a:gs>
              <a:gs pos="20000">
                <a:srgbClr val="1F2229">
                  <a:alpha val="91765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1" name="Group 20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/>
        </p:nvGrpSpPr>
        <p:grpSpPr>
          <a:xfrm>
            <a:off x="2757714" y="1626921"/>
            <a:ext cx="6676572" cy="3604160"/>
            <a:chOff x="2162629" y="1305681"/>
            <a:chExt cx="7866742" cy="4246640"/>
          </a:xfrm>
        </p:grpSpPr>
        <p:sp>
          <p:nvSpPr>
            <p:cNvPr id="17" name="Oval 16"/>
            <p:cNvSpPr/>
            <p:nvPr/>
          </p:nvSpPr>
          <p:spPr>
            <a:xfrm>
              <a:off x="5782715" y="1305681"/>
              <a:ext cx="4246656" cy="4246640"/>
            </a:xfrm>
            <a:prstGeom prst="ellipse">
              <a:avLst/>
            </a:prstGeom>
            <a:solidFill>
              <a:srgbClr val="43CDD9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Oval 17"/>
            <p:cNvSpPr/>
            <p:nvPr/>
          </p:nvSpPr>
          <p:spPr>
            <a:xfrm>
              <a:off x="2162629" y="1305681"/>
              <a:ext cx="4246656" cy="4246640"/>
            </a:xfrm>
            <a:prstGeom prst="ellipse">
              <a:avLst/>
            </a:prstGeom>
            <a:solidFill>
              <a:srgbClr val="43CDD9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6" name="Oval 15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3456507" y="789512"/>
            <a:ext cx="5278993" cy="5278976"/>
          </a:xfrm>
          <a:prstGeom prst="ellipse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Oval 18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3879010" y="1212017"/>
            <a:ext cx="4433981" cy="4433966"/>
          </a:xfrm>
          <a:prstGeom prst="ellipse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218277" y="3059668"/>
            <a:ext cx="3755452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4800" b="1" dirty="0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  <a:endParaRPr lang="en-US" sz="4800" b="1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xmlns="" id="{10E603A3-B905-4FE4-AF3D-7ABD07598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11</a:t>
            </a:r>
          </a:p>
        </p:txBody>
      </p:sp>
    </p:spTree>
    <p:extLst>
      <p:ext uri="{BB962C8B-B14F-4D97-AF65-F5344CB8AC3E}">
        <p14:creationId xmlns:p14="http://schemas.microsoft.com/office/powerpoint/2010/main" val="3345628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85449" y="604620"/>
            <a:ext cx="4171559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4000" b="1" dirty="0"/>
              <a:t>Data</a:t>
            </a:r>
            <a:endParaRPr lang="en-US" sz="4000" dirty="0"/>
          </a:p>
          <a:p>
            <a:r>
              <a:rPr lang="en-US" dirty="0"/>
              <a:t> </a:t>
            </a:r>
            <a:endParaRPr lang="en-US" dirty="0" smtClean="0"/>
          </a:p>
          <a:p>
            <a:endParaRPr lang="en-US" dirty="0"/>
          </a:p>
          <a:p>
            <a:r>
              <a:rPr lang="en-US" b="1" dirty="0" smtClean="0"/>
              <a:t>Within city of Sacramento</a:t>
            </a:r>
            <a:r>
              <a:rPr lang="en-US" b="1" dirty="0"/>
              <a:t/>
            </a:r>
            <a:br>
              <a:rPr lang="en-US" b="1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</a:t>
            </a:r>
            <a:r>
              <a:rPr lang="en-US" dirty="0" smtClean="0"/>
              <a:t>lanetware</a:t>
            </a:r>
            <a:r>
              <a:rPr lang="en-US" dirty="0"/>
              <a:t>:</a:t>
            </a:r>
            <a:r>
              <a:rPr lang="en-US" dirty="0" smtClean="0"/>
              <a:t> 13 top-rated </a:t>
            </a:r>
            <a:r>
              <a:rPr lang="en-US" dirty="0"/>
              <a:t>attractions within the city of Sacramento. 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Venues within 500ft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Foursquare OSM location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Notamatim</a:t>
            </a:r>
            <a:r>
              <a:rPr lang="en-US" dirty="0"/>
              <a:t> </a:t>
            </a:r>
            <a:r>
              <a:rPr lang="en-US" dirty="0" smtClean="0"/>
              <a:t>geolocator</a:t>
            </a:r>
            <a:r>
              <a:rPr lang="en-US" dirty="0" smtClean="0"/>
              <a:t> </a:t>
            </a:r>
            <a:r>
              <a:rPr lang="en-US" dirty="0" smtClean="0"/>
              <a:t>tool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> </a:t>
            </a:r>
          </a:p>
          <a:p>
            <a:r>
              <a:rPr lang="en-US" b="1" dirty="0" smtClean="0"/>
              <a:t>Cities outside Sacramento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largest cities within 2 hour </a:t>
            </a:r>
            <a:r>
              <a:rPr lang="en-US" dirty="0" smtClean="0"/>
              <a:t>drive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U.S</a:t>
            </a:r>
            <a:r>
              <a:rPr lang="en-US" dirty="0" smtClean="0"/>
              <a:t>. Census Bureau </a:t>
            </a:r>
            <a:r>
              <a:rPr lang="en-US" dirty="0" smtClean="0"/>
              <a:t>data on population and median family income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Venues within 1 </a:t>
            </a:r>
            <a:r>
              <a:rPr lang="en-US" dirty="0" smtClean="0"/>
              <a:t>mile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Foursquare OSM location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Notamatim</a:t>
            </a:r>
            <a:r>
              <a:rPr lang="en-US" dirty="0"/>
              <a:t> </a:t>
            </a:r>
            <a:r>
              <a:rPr lang="en-US" dirty="0"/>
              <a:t>geolocator</a:t>
            </a:r>
            <a:r>
              <a:rPr lang="en-US" dirty="0"/>
              <a:t> tool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7008" y="1272756"/>
            <a:ext cx="6234543" cy="311031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0767" y="3111336"/>
            <a:ext cx="6444667" cy="339278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24633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65018" y="593766"/>
            <a:ext cx="107709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/>
              <a:t>Methodology     </a:t>
            </a:r>
            <a:r>
              <a:rPr lang="en-US" sz="2400" b="1" dirty="0" smtClean="0"/>
              <a:t>Within </a:t>
            </a:r>
            <a:r>
              <a:rPr lang="en-US" sz="2400" b="1" dirty="0"/>
              <a:t>city of Sacramento, </a:t>
            </a:r>
            <a:r>
              <a:rPr lang="en-US" sz="2400" b="1" dirty="0" smtClean="0"/>
              <a:t>D</a:t>
            </a:r>
            <a:r>
              <a:rPr lang="en-US" sz="2400" b="1" dirty="0" smtClean="0"/>
              <a:t>ataFrame </a:t>
            </a:r>
            <a:endParaRPr lang="en-US" sz="2400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6966" y="1462573"/>
            <a:ext cx="9206569" cy="5185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669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65018" y="593766"/>
            <a:ext cx="107709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/>
              <a:t>Methodology </a:t>
            </a:r>
            <a:r>
              <a:rPr lang="en-US" sz="4000" b="1" dirty="0" smtClean="0"/>
              <a:t>    </a:t>
            </a:r>
            <a:r>
              <a:rPr lang="en-US" sz="2400" b="1" dirty="0" smtClean="0"/>
              <a:t>Within </a:t>
            </a:r>
            <a:r>
              <a:rPr lang="en-US" sz="2400" b="1" dirty="0"/>
              <a:t>city of Sacramento, </a:t>
            </a:r>
            <a:r>
              <a:rPr lang="en-US" sz="2400" b="1" dirty="0" smtClean="0"/>
              <a:t>Folium map </a:t>
            </a:r>
            <a:endParaRPr lang="en-US" sz="2400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1173" y="1301652"/>
            <a:ext cx="8600895" cy="5214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966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65018" y="593766"/>
            <a:ext cx="107709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/>
              <a:t>Methodology     </a:t>
            </a:r>
            <a:r>
              <a:rPr lang="en-US" sz="2400" b="1" dirty="0" smtClean="0"/>
              <a:t>Within </a:t>
            </a:r>
            <a:r>
              <a:rPr lang="en-US" sz="2400" b="1" dirty="0"/>
              <a:t>city of Sacramento, K-means </a:t>
            </a:r>
            <a:r>
              <a:rPr lang="en-US" sz="2400" b="1" dirty="0" smtClean="0"/>
              <a:t>clustered map</a:t>
            </a:r>
            <a:endParaRPr lang="en-US" sz="24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2155" y="1307701"/>
            <a:ext cx="8622188" cy="5159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120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65018" y="593766"/>
            <a:ext cx="107709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/>
              <a:t>Methodology </a:t>
            </a:r>
            <a:r>
              <a:rPr lang="en-US" sz="4000" b="1" dirty="0" smtClean="0"/>
              <a:t>    </a:t>
            </a:r>
            <a:r>
              <a:rPr lang="en-US" sz="2400" b="1" dirty="0" smtClean="0"/>
              <a:t>Within </a:t>
            </a:r>
            <a:r>
              <a:rPr lang="en-US" sz="2400" b="1" dirty="0"/>
              <a:t>city of Sacramento, </a:t>
            </a:r>
            <a:r>
              <a:rPr lang="en-US" sz="2400" b="1" dirty="0" smtClean="0"/>
              <a:t>Clusters </a:t>
            </a:r>
            <a:r>
              <a:rPr lang="en-US" sz="2400" b="1" dirty="0" smtClean="0"/>
              <a:t>1 &amp; 2</a:t>
            </a:r>
            <a:endParaRPr lang="en-US" sz="24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0671" y="1479782"/>
            <a:ext cx="7647709" cy="5068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379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65018" y="593766"/>
            <a:ext cx="107709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/>
              <a:t>Methodology     </a:t>
            </a:r>
            <a:r>
              <a:rPr lang="en-US" sz="2400" b="1" dirty="0" smtClean="0"/>
              <a:t>Within </a:t>
            </a:r>
            <a:r>
              <a:rPr lang="en-US" sz="2400" b="1" dirty="0" smtClean="0"/>
              <a:t>cit</a:t>
            </a:r>
            <a:r>
              <a:rPr lang="en-US" sz="2400" b="1" dirty="0" smtClean="0"/>
              <a:t>y of </a:t>
            </a:r>
            <a:r>
              <a:rPr lang="en-US" sz="2400" b="1" dirty="0" smtClean="0"/>
              <a:t>Sacramento, </a:t>
            </a:r>
            <a:r>
              <a:rPr lang="en-US" sz="2400" b="1" dirty="0" smtClean="0"/>
              <a:t>Clusters 3, 4 &amp; 5</a:t>
            </a:r>
            <a:endParaRPr lang="en-US" sz="24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0222" y="1407287"/>
            <a:ext cx="7206900" cy="5224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785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65018" y="593766"/>
            <a:ext cx="107709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/>
              <a:t>Methodology     </a:t>
            </a:r>
            <a:r>
              <a:rPr lang="en-US" sz="2400" b="1" dirty="0"/>
              <a:t>C</a:t>
            </a:r>
            <a:r>
              <a:rPr lang="en-US" sz="2400" b="1" dirty="0" smtClean="0"/>
              <a:t>ities outside </a:t>
            </a:r>
            <a:r>
              <a:rPr lang="en-US" sz="2400" b="1" dirty="0" smtClean="0"/>
              <a:t>Sacramento, DataFrame &amp; Folium map</a:t>
            </a:r>
            <a:endParaRPr lang="en-US" sz="24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374" y="1459314"/>
            <a:ext cx="2813345" cy="481414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2058" y="1680605"/>
            <a:ext cx="7000751" cy="4592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11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Modern 01">
      <a:majorFont>
        <a:latin typeface="Century Gothic"/>
        <a:ea typeface=""/>
        <a:cs typeface=""/>
      </a:majorFont>
      <a:minorFont>
        <a:latin typeface="Segoe UI Ligh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icrosoft_Data_Driven_Financial_Corporate.potx" id="{AF0BB5A1-6D8A-4FE6-8E42-5BDD7830AEFF}" vid="{0057B11C-41A7-4209-873B-0AFB0F6811B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Data-driven PowerPoint, from 24Slides</Template>
  <TotalTime>0</TotalTime>
  <Words>333</Words>
  <Application>Microsoft Office PowerPoint</Application>
  <PresentationFormat>Widescreen</PresentationFormat>
  <Paragraphs>74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Arial</vt:lpstr>
      <vt:lpstr>Calibri</vt:lpstr>
      <vt:lpstr>Century Gothic</vt:lpstr>
      <vt:lpstr>Segoe UI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Slide 11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2021-01-09T00:29:07Z</dcterms:created>
  <dcterms:modified xsi:type="dcterms:W3CDTF">2021-01-13T19:35:26Z</dcterms:modified>
</cp:coreProperties>
</file>